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75" r:id="rId5"/>
    <p:sldId id="293" r:id="rId6"/>
    <p:sldId id="283" r:id="rId7"/>
    <p:sldId id="284" r:id="rId8"/>
    <p:sldId id="286" r:id="rId9"/>
    <p:sldId id="287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6C127-FA70-4586-971A-C92E1EDB65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5CFD2-81C4-4B4D-B2C3-B2A695488A2D}">
      <dgm:prSet phldrT="[Текст]" custT="1"/>
      <dgm:spPr>
        <a:solidFill>
          <a:srgbClr val="007381"/>
        </a:solidFill>
      </dgm:spPr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«Фактическое присоединение» - комплекс технических мероприятий, обеспечивающих физическое соединение (контакт) сети газораспределения исполнителя или сети газораспределения и (или) сети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основного абонента с сетью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объекта капитального строительства заявителя с осуществлением пуска газа в газоиспользующее оборудование заявителя, а в случае присоединения объекта сети газораспределения к другой сети газораспределения - в сеть газораспределения заявителя.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4AF70D-A65C-47A3-9FDF-8226F96B5CA9}" type="parTrans" cxnId="{0DD07FCA-9DF4-4C64-AD7E-F657AA7FC9A9}">
      <dgm:prSet/>
      <dgm:spPr/>
      <dgm:t>
        <a:bodyPr/>
        <a:lstStyle/>
        <a:p>
          <a:endParaRPr lang="ru-RU"/>
        </a:p>
      </dgm:t>
    </dgm:pt>
    <dgm:pt modelId="{CDDD3676-48E1-47FA-93ED-005EA6ABF9F4}" type="sibTrans" cxnId="{0DD07FCA-9DF4-4C64-AD7E-F657AA7FC9A9}">
      <dgm:prSet/>
      <dgm:spPr/>
      <dgm:t>
        <a:bodyPr/>
        <a:lstStyle/>
        <a:p>
          <a:endParaRPr lang="ru-RU"/>
        </a:p>
      </dgm:t>
    </dgm:pt>
    <dgm:pt modelId="{F3D5C0AE-48AD-4B89-AED7-2B92E441F75A}">
      <dgm:prSet custT="1"/>
      <dgm:spPr>
        <a:solidFill>
          <a:srgbClr val="007381"/>
        </a:solidFill>
      </dgm:spPr>
      <dgm:t>
        <a:bodyPr/>
        <a:lstStyle/>
        <a:p>
          <a:pPr algn="just"/>
          <a:r>
            <a:rPr lang="ru-RU" sz="20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«Исполнитель» - газораспределительная организация, владеющая на праве собственности или на ином законном основании сетью газораспределения, к которой планируется подключение (технологическое присоединение) объекта капитального строительства или сети газораспределения заявителей. 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87F8BF-4A57-48E5-A643-D36E03EA77AA}" type="parTrans" cxnId="{EC6A8AB9-5A57-4B6F-B36B-6048A3088DCF}">
      <dgm:prSet/>
      <dgm:spPr/>
      <dgm:t>
        <a:bodyPr/>
        <a:lstStyle/>
        <a:p>
          <a:endParaRPr lang="ru-RU"/>
        </a:p>
      </dgm:t>
    </dgm:pt>
    <dgm:pt modelId="{1F09474B-30B1-4CB6-B84B-EA309763DB76}" type="sibTrans" cxnId="{EC6A8AB9-5A57-4B6F-B36B-6048A3088DCF}">
      <dgm:prSet/>
      <dgm:spPr/>
      <dgm:t>
        <a:bodyPr/>
        <a:lstStyle/>
        <a:p>
          <a:endParaRPr lang="ru-RU"/>
        </a:p>
      </dgm:t>
    </dgm:pt>
    <dgm:pt modelId="{2010EC4D-7E91-4E97-A14B-784018B25304}">
      <dgm:prSet custT="1"/>
      <dgm:spPr>
        <a:solidFill>
          <a:srgbClr val="007381"/>
        </a:solidFill>
      </dgm:spPr>
      <dgm:t>
        <a:bodyPr/>
        <a:lstStyle/>
        <a:p>
          <a:pPr algn="just"/>
          <a:r>
            <a:rPr lang="ru-RU" sz="20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«Точка подключения» - место соединение сети газораспределения исполнителя с сетью </a:t>
          </a:r>
          <a:r>
            <a:rPr lang="ru-RU" sz="200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газораспределения заявителя.</a:t>
          </a:r>
          <a:endParaRPr lang="ru-RU" sz="20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E9653C-FC5B-49F2-8995-D56452655A3A}" type="parTrans" cxnId="{E6F234BE-DAC8-45F8-9E3F-DEA1AD66470E}">
      <dgm:prSet/>
      <dgm:spPr/>
      <dgm:t>
        <a:bodyPr/>
        <a:lstStyle/>
        <a:p>
          <a:endParaRPr lang="ru-RU"/>
        </a:p>
      </dgm:t>
    </dgm:pt>
    <dgm:pt modelId="{8AC33FFA-3887-435F-8EB8-745364D594B6}" type="sibTrans" cxnId="{E6F234BE-DAC8-45F8-9E3F-DEA1AD66470E}">
      <dgm:prSet/>
      <dgm:spPr/>
      <dgm:t>
        <a:bodyPr/>
        <a:lstStyle/>
        <a:p>
          <a:endParaRPr lang="ru-RU"/>
        </a:p>
      </dgm:t>
    </dgm:pt>
    <dgm:pt modelId="{FCB33044-1607-42F0-AC78-D3268BAF2BB8}" type="pres">
      <dgm:prSet presAssocID="{4DE6C127-FA70-4586-971A-C92E1EDB65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955FE8-C504-4FBA-B4B9-1079877FBD0D}" type="pres">
      <dgm:prSet presAssocID="{3155CFD2-81C4-4B4D-B2C3-B2A695488A2D}" presName="parentLin" presStyleCnt="0"/>
      <dgm:spPr/>
    </dgm:pt>
    <dgm:pt modelId="{6638478B-8B2C-4805-B57C-3FD7146382C4}" type="pres">
      <dgm:prSet presAssocID="{3155CFD2-81C4-4B4D-B2C3-B2A695488A2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0BE0777-35DE-4CF8-80C8-DFE0743DA2A6}" type="pres">
      <dgm:prSet presAssocID="{3155CFD2-81C4-4B4D-B2C3-B2A695488A2D}" presName="parentText" presStyleLbl="node1" presStyleIdx="0" presStyleCnt="3" custScaleX="142997" custScaleY="941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D5CC9-73F2-4834-83A5-721FD931DAED}" type="pres">
      <dgm:prSet presAssocID="{3155CFD2-81C4-4B4D-B2C3-B2A695488A2D}" presName="negativeSpace" presStyleCnt="0"/>
      <dgm:spPr/>
    </dgm:pt>
    <dgm:pt modelId="{34E87419-21D5-4C67-8FBC-5EA2FAB559EF}" type="pres">
      <dgm:prSet presAssocID="{3155CFD2-81C4-4B4D-B2C3-B2A695488A2D}" presName="childText" presStyleLbl="conFgAcc1" presStyleIdx="0" presStyleCnt="3">
        <dgm:presLayoutVars>
          <dgm:bulletEnabled val="1"/>
        </dgm:presLayoutVars>
      </dgm:prSet>
      <dgm:spPr>
        <a:solidFill>
          <a:srgbClr val="007381">
            <a:alpha val="90000"/>
          </a:srgbClr>
        </a:solidFill>
      </dgm:spPr>
    </dgm:pt>
    <dgm:pt modelId="{E6B8CB20-998F-42E8-9C5D-407999DA8B47}" type="pres">
      <dgm:prSet presAssocID="{CDDD3676-48E1-47FA-93ED-005EA6ABF9F4}" presName="spaceBetweenRectangles" presStyleCnt="0"/>
      <dgm:spPr/>
    </dgm:pt>
    <dgm:pt modelId="{E70E01F3-8697-43C7-973C-E9AE878DD2FE}" type="pres">
      <dgm:prSet presAssocID="{F3D5C0AE-48AD-4B89-AED7-2B92E441F75A}" presName="parentLin" presStyleCnt="0"/>
      <dgm:spPr/>
    </dgm:pt>
    <dgm:pt modelId="{95DD7B22-FC80-4258-9F64-545C5990FFBC}" type="pres">
      <dgm:prSet presAssocID="{F3D5C0AE-48AD-4B89-AED7-2B92E441F75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F69759-1C1E-4FB9-81E1-691045E4AD0B}" type="pres">
      <dgm:prSet presAssocID="{F3D5C0AE-48AD-4B89-AED7-2B92E441F75A}" presName="parentText" presStyleLbl="node1" presStyleIdx="1" presStyleCnt="3" custScaleX="142997" custScaleY="596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08983-2CEF-4B50-BD39-1B9841C191C0}" type="pres">
      <dgm:prSet presAssocID="{F3D5C0AE-48AD-4B89-AED7-2B92E441F75A}" presName="negativeSpace" presStyleCnt="0"/>
      <dgm:spPr/>
    </dgm:pt>
    <dgm:pt modelId="{FDA2A4A9-99AF-451F-987C-C3537E35B974}" type="pres">
      <dgm:prSet presAssocID="{F3D5C0AE-48AD-4B89-AED7-2B92E441F75A}" presName="childText" presStyleLbl="conFgAcc1" presStyleIdx="1" presStyleCnt="3">
        <dgm:presLayoutVars>
          <dgm:bulletEnabled val="1"/>
        </dgm:presLayoutVars>
      </dgm:prSet>
      <dgm:spPr>
        <a:solidFill>
          <a:srgbClr val="007381">
            <a:alpha val="90000"/>
          </a:srgbClr>
        </a:solidFill>
      </dgm:spPr>
    </dgm:pt>
    <dgm:pt modelId="{D9EEF172-5439-4825-9C6E-06FAAE47614D}" type="pres">
      <dgm:prSet presAssocID="{1F09474B-30B1-4CB6-B84B-EA309763DB76}" presName="spaceBetweenRectangles" presStyleCnt="0"/>
      <dgm:spPr/>
    </dgm:pt>
    <dgm:pt modelId="{21DAECD6-ED1C-404B-9B2F-B25144596E1A}" type="pres">
      <dgm:prSet presAssocID="{2010EC4D-7E91-4E97-A14B-784018B25304}" presName="parentLin" presStyleCnt="0"/>
      <dgm:spPr/>
    </dgm:pt>
    <dgm:pt modelId="{1FAA7E8F-5CD1-4946-8D84-6BAABDE39EBD}" type="pres">
      <dgm:prSet presAssocID="{2010EC4D-7E91-4E97-A14B-784018B2530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8148BF7-A1B2-4BF6-8B56-85717BD477CC}" type="pres">
      <dgm:prSet presAssocID="{2010EC4D-7E91-4E97-A14B-784018B25304}" presName="parentText" presStyleLbl="node1" presStyleIdx="2" presStyleCnt="3" custScaleX="142997" custScaleY="398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6C045-4D66-428B-9EF1-1DFC3DC183BE}" type="pres">
      <dgm:prSet presAssocID="{2010EC4D-7E91-4E97-A14B-784018B25304}" presName="negativeSpace" presStyleCnt="0"/>
      <dgm:spPr/>
    </dgm:pt>
    <dgm:pt modelId="{9A831A70-CAC2-4AFA-A2C6-8E76B2E6D1B7}" type="pres">
      <dgm:prSet presAssocID="{2010EC4D-7E91-4E97-A14B-784018B25304}" presName="childText" presStyleLbl="conFgAcc1" presStyleIdx="2" presStyleCnt="3">
        <dgm:presLayoutVars>
          <dgm:bulletEnabled val="1"/>
        </dgm:presLayoutVars>
      </dgm:prSet>
      <dgm:spPr>
        <a:solidFill>
          <a:srgbClr val="007381">
            <a:alpha val="90000"/>
          </a:srgbClr>
        </a:solidFill>
      </dgm:spPr>
    </dgm:pt>
  </dgm:ptLst>
  <dgm:cxnLst>
    <dgm:cxn modelId="{9BC0FDA3-FB1D-488B-8F51-6991F8277B85}" type="presOf" srcId="{F3D5C0AE-48AD-4B89-AED7-2B92E441F75A}" destId="{95DD7B22-FC80-4258-9F64-545C5990FFBC}" srcOrd="0" destOrd="0" presId="urn:microsoft.com/office/officeart/2005/8/layout/list1"/>
    <dgm:cxn modelId="{7F0D01F3-C6F8-425A-80F7-BBBF0CD55A83}" type="presOf" srcId="{2010EC4D-7E91-4E97-A14B-784018B25304}" destId="{1FAA7E8F-5CD1-4946-8D84-6BAABDE39EBD}" srcOrd="0" destOrd="0" presId="urn:microsoft.com/office/officeart/2005/8/layout/list1"/>
    <dgm:cxn modelId="{0DB1990F-6464-4226-9FD3-42C82EC74238}" type="presOf" srcId="{4DE6C127-FA70-4586-971A-C92E1EDB659C}" destId="{FCB33044-1607-42F0-AC78-D3268BAF2BB8}" srcOrd="0" destOrd="0" presId="urn:microsoft.com/office/officeart/2005/8/layout/list1"/>
    <dgm:cxn modelId="{315770F8-E3D0-49C9-A2FE-2FFDE8BEA132}" type="presOf" srcId="{F3D5C0AE-48AD-4B89-AED7-2B92E441F75A}" destId="{1DF69759-1C1E-4FB9-81E1-691045E4AD0B}" srcOrd="1" destOrd="0" presId="urn:microsoft.com/office/officeart/2005/8/layout/list1"/>
    <dgm:cxn modelId="{B6A8C702-B316-4DBA-9FD2-B8DEE88FA0CC}" type="presOf" srcId="{3155CFD2-81C4-4B4D-B2C3-B2A695488A2D}" destId="{6638478B-8B2C-4805-B57C-3FD7146382C4}" srcOrd="0" destOrd="0" presId="urn:microsoft.com/office/officeart/2005/8/layout/list1"/>
    <dgm:cxn modelId="{0DD07FCA-9DF4-4C64-AD7E-F657AA7FC9A9}" srcId="{4DE6C127-FA70-4586-971A-C92E1EDB659C}" destId="{3155CFD2-81C4-4B4D-B2C3-B2A695488A2D}" srcOrd="0" destOrd="0" parTransId="{154AF70D-A65C-47A3-9FDF-8226F96B5CA9}" sibTransId="{CDDD3676-48E1-47FA-93ED-005EA6ABF9F4}"/>
    <dgm:cxn modelId="{E6F234BE-DAC8-45F8-9E3F-DEA1AD66470E}" srcId="{4DE6C127-FA70-4586-971A-C92E1EDB659C}" destId="{2010EC4D-7E91-4E97-A14B-784018B25304}" srcOrd="2" destOrd="0" parTransId="{08E9653C-FC5B-49F2-8995-D56452655A3A}" sibTransId="{8AC33FFA-3887-435F-8EB8-745364D594B6}"/>
    <dgm:cxn modelId="{EC6A8AB9-5A57-4B6F-B36B-6048A3088DCF}" srcId="{4DE6C127-FA70-4586-971A-C92E1EDB659C}" destId="{F3D5C0AE-48AD-4B89-AED7-2B92E441F75A}" srcOrd="1" destOrd="0" parTransId="{0B87F8BF-4A57-48E5-A643-D36E03EA77AA}" sibTransId="{1F09474B-30B1-4CB6-B84B-EA309763DB76}"/>
    <dgm:cxn modelId="{9B34DF0F-F179-4C59-865E-0DD2D642BFE6}" type="presOf" srcId="{3155CFD2-81C4-4B4D-B2C3-B2A695488A2D}" destId="{10BE0777-35DE-4CF8-80C8-DFE0743DA2A6}" srcOrd="1" destOrd="0" presId="urn:microsoft.com/office/officeart/2005/8/layout/list1"/>
    <dgm:cxn modelId="{1C69757B-BFBE-4676-8F49-22AC3B829808}" type="presOf" srcId="{2010EC4D-7E91-4E97-A14B-784018B25304}" destId="{88148BF7-A1B2-4BF6-8B56-85717BD477CC}" srcOrd="1" destOrd="0" presId="urn:microsoft.com/office/officeart/2005/8/layout/list1"/>
    <dgm:cxn modelId="{B01A2835-D931-42FB-9186-3ED66032DD26}" type="presParOf" srcId="{FCB33044-1607-42F0-AC78-D3268BAF2BB8}" destId="{5F955FE8-C504-4FBA-B4B9-1079877FBD0D}" srcOrd="0" destOrd="0" presId="urn:microsoft.com/office/officeart/2005/8/layout/list1"/>
    <dgm:cxn modelId="{13DC50DE-597F-4CF7-BCAC-440C19FE5B09}" type="presParOf" srcId="{5F955FE8-C504-4FBA-B4B9-1079877FBD0D}" destId="{6638478B-8B2C-4805-B57C-3FD7146382C4}" srcOrd="0" destOrd="0" presId="urn:microsoft.com/office/officeart/2005/8/layout/list1"/>
    <dgm:cxn modelId="{89FD5D83-60F1-4B75-8FFE-BB089569977B}" type="presParOf" srcId="{5F955FE8-C504-4FBA-B4B9-1079877FBD0D}" destId="{10BE0777-35DE-4CF8-80C8-DFE0743DA2A6}" srcOrd="1" destOrd="0" presId="urn:microsoft.com/office/officeart/2005/8/layout/list1"/>
    <dgm:cxn modelId="{01D13718-E24A-440D-9014-2F365D4DBBE8}" type="presParOf" srcId="{FCB33044-1607-42F0-AC78-D3268BAF2BB8}" destId="{E57D5CC9-73F2-4834-83A5-721FD931DAED}" srcOrd="1" destOrd="0" presId="urn:microsoft.com/office/officeart/2005/8/layout/list1"/>
    <dgm:cxn modelId="{C38190C2-1A64-4A5D-9386-D181DA34D3DF}" type="presParOf" srcId="{FCB33044-1607-42F0-AC78-D3268BAF2BB8}" destId="{34E87419-21D5-4C67-8FBC-5EA2FAB559EF}" srcOrd="2" destOrd="0" presId="urn:microsoft.com/office/officeart/2005/8/layout/list1"/>
    <dgm:cxn modelId="{CA8CFF8F-A23F-4034-83DD-94CF8221FFB7}" type="presParOf" srcId="{FCB33044-1607-42F0-AC78-D3268BAF2BB8}" destId="{E6B8CB20-998F-42E8-9C5D-407999DA8B47}" srcOrd="3" destOrd="0" presId="urn:microsoft.com/office/officeart/2005/8/layout/list1"/>
    <dgm:cxn modelId="{2A5CBF57-3979-4433-B7CB-2D63B3559D12}" type="presParOf" srcId="{FCB33044-1607-42F0-AC78-D3268BAF2BB8}" destId="{E70E01F3-8697-43C7-973C-E9AE878DD2FE}" srcOrd="4" destOrd="0" presId="urn:microsoft.com/office/officeart/2005/8/layout/list1"/>
    <dgm:cxn modelId="{AA9D993C-3F9C-4991-8A60-8EB12AAE7583}" type="presParOf" srcId="{E70E01F3-8697-43C7-973C-E9AE878DD2FE}" destId="{95DD7B22-FC80-4258-9F64-545C5990FFBC}" srcOrd="0" destOrd="0" presId="urn:microsoft.com/office/officeart/2005/8/layout/list1"/>
    <dgm:cxn modelId="{6CD8182B-F392-4526-B7C0-75F909C1F0A1}" type="presParOf" srcId="{E70E01F3-8697-43C7-973C-E9AE878DD2FE}" destId="{1DF69759-1C1E-4FB9-81E1-691045E4AD0B}" srcOrd="1" destOrd="0" presId="urn:microsoft.com/office/officeart/2005/8/layout/list1"/>
    <dgm:cxn modelId="{4B9A9A67-2B0F-4DED-B0E0-AE6BF36C64F7}" type="presParOf" srcId="{FCB33044-1607-42F0-AC78-D3268BAF2BB8}" destId="{10708983-2CEF-4B50-BD39-1B9841C191C0}" srcOrd="5" destOrd="0" presId="urn:microsoft.com/office/officeart/2005/8/layout/list1"/>
    <dgm:cxn modelId="{48580802-0275-4F6D-91F2-A16A05AAF147}" type="presParOf" srcId="{FCB33044-1607-42F0-AC78-D3268BAF2BB8}" destId="{FDA2A4A9-99AF-451F-987C-C3537E35B974}" srcOrd="6" destOrd="0" presId="urn:microsoft.com/office/officeart/2005/8/layout/list1"/>
    <dgm:cxn modelId="{A0322AE9-B21D-40E6-810E-3AF041A02CF7}" type="presParOf" srcId="{FCB33044-1607-42F0-AC78-D3268BAF2BB8}" destId="{D9EEF172-5439-4825-9C6E-06FAAE47614D}" srcOrd="7" destOrd="0" presId="urn:microsoft.com/office/officeart/2005/8/layout/list1"/>
    <dgm:cxn modelId="{A1E5602C-59C3-4DBC-A57F-A75C113B78BA}" type="presParOf" srcId="{FCB33044-1607-42F0-AC78-D3268BAF2BB8}" destId="{21DAECD6-ED1C-404B-9B2F-B25144596E1A}" srcOrd="8" destOrd="0" presId="urn:microsoft.com/office/officeart/2005/8/layout/list1"/>
    <dgm:cxn modelId="{A67E7700-89B9-4DA2-84E2-E22DEDA71D59}" type="presParOf" srcId="{21DAECD6-ED1C-404B-9B2F-B25144596E1A}" destId="{1FAA7E8F-5CD1-4946-8D84-6BAABDE39EBD}" srcOrd="0" destOrd="0" presId="urn:microsoft.com/office/officeart/2005/8/layout/list1"/>
    <dgm:cxn modelId="{F265CC53-440E-46FB-8DD3-7DBBD14AE4F8}" type="presParOf" srcId="{21DAECD6-ED1C-404B-9B2F-B25144596E1A}" destId="{88148BF7-A1B2-4BF6-8B56-85717BD477CC}" srcOrd="1" destOrd="0" presId="urn:microsoft.com/office/officeart/2005/8/layout/list1"/>
    <dgm:cxn modelId="{2AC64C01-F8BE-47EA-AE79-166C8332F57E}" type="presParOf" srcId="{FCB33044-1607-42F0-AC78-D3268BAF2BB8}" destId="{4E56C045-4D66-428B-9EF1-1DFC3DC183BE}" srcOrd="9" destOrd="0" presId="urn:microsoft.com/office/officeart/2005/8/layout/list1"/>
    <dgm:cxn modelId="{2BA4C724-52B2-4073-9A6C-816AFE8B63B4}" type="presParOf" srcId="{FCB33044-1607-42F0-AC78-D3268BAF2BB8}" destId="{9A831A70-CAC2-4AFA-A2C6-8E76B2E6D1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12905-AE0F-40B9-B2D8-275B0C211E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A35FE0-0DB3-4CFC-B894-8DC7708E68A7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1400" dirty="0" smtClean="0"/>
            <a:t>Максимальный часовой расход газа газоиспользующего оборудования (далее - ГО) не превышает 20 куб. метров в час включительно с учетом расхода газа ГО, ранее подключенного, при условии, что расстояние от ГО до сети газораспределения газораспределительной организации, в которую подана заявка, с проектным рабочим давлением не более 0,3 Мпа, составляет не более 200 метров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BF1ACC-EDDF-41D5-B26B-F27B57522EE0}" type="parTrans" cxnId="{376E244A-5D4C-44AE-9380-1625803496C8}">
      <dgm:prSet/>
      <dgm:spPr/>
      <dgm:t>
        <a:bodyPr/>
        <a:lstStyle/>
        <a:p>
          <a:endParaRPr lang="ru-RU"/>
        </a:p>
      </dgm:t>
    </dgm:pt>
    <dgm:pt modelId="{815B0971-6824-4EBA-B779-C92313B1D270}" type="sibTrans" cxnId="{376E244A-5D4C-44AE-9380-1625803496C8}">
      <dgm:prSet/>
      <dgm:spPr/>
      <dgm:t>
        <a:bodyPr/>
        <a:lstStyle/>
        <a:p>
          <a:endParaRPr lang="ru-RU"/>
        </a:p>
      </dgm:t>
    </dgm:pt>
    <dgm:pt modelId="{5A80616E-2292-493C-BE65-1B7B1EE35DF9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Максимальный часовой расход газа газоиспользующего оборудования которых составляет менее 500 куб. метров в час и (или) проектное рабочее давление в присоединяемом газопроводе менее 0,6 МПа включительно, и (или) указанная сеть газораспределения пролегает по территории двух и более муниципальных образований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9B2D6-3363-481D-95C4-CCCF6ACC5AA0}" type="parTrans" cxnId="{C2266F9E-B3AB-48C5-8DE0-B52E676795FD}">
      <dgm:prSet/>
      <dgm:spPr/>
      <dgm:t>
        <a:bodyPr/>
        <a:lstStyle/>
        <a:p>
          <a:endParaRPr lang="ru-RU"/>
        </a:p>
      </dgm:t>
    </dgm:pt>
    <dgm:pt modelId="{91055925-AF88-4C81-964B-0CE52D6C5A03}" type="sibTrans" cxnId="{C2266F9E-B3AB-48C5-8DE0-B52E676795FD}">
      <dgm:prSet/>
      <dgm:spPr/>
      <dgm:t>
        <a:bodyPr/>
        <a:lstStyle/>
        <a:p>
          <a:endParaRPr lang="ru-RU"/>
        </a:p>
      </dgm:t>
    </dgm:pt>
    <dgm:pt modelId="{8EB37B2C-5EE1-4A45-B60E-A1B9F24E0AAD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Максимальный часовой расход газа газоиспользующего оборудования которых составляет менее 500 куб. метров в час и (или) проектное рабочее давление в присоединяемом газопроводе менее 0,6 МПа включительно, и (или) указанная сеть газораспределения пролегает по территории не более чем одного муниципального образования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71ACF4-5101-4CE8-BE87-ED28169E5C39}" type="sibTrans" cxnId="{828EC793-B066-4F8F-8630-36CF0D796C78}">
      <dgm:prSet/>
      <dgm:spPr/>
      <dgm:t>
        <a:bodyPr/>
        <a:lstStyle/>
        <a:p>
          <a:endParaRPr lang="ru-RU"/>
        </a:p>
      </dgm:t>
    </dgm:pt>
    <dgm:pt modelId="{7297A678-330B-48EB-983A-FC54CFE965F6}" type="parTrans" cxnId="{828EC793-B066-4F8F-8630-36CF0D796C78}">
      <dgm:prSet/>
      <dgm:spPr/>
      <dgm:t>
        <a:bodyPr/>
        <a:lstStyle/>
        <a:p>
          <a:endParaRPr lang="ru-RU"/>
        </a:p>
      </dgm:t>
    </dgm:pt>
    <dgm:pt modelId="{905CEE5A-F6F3-4A08-BB03-6551D09AC53E}" type="pres">
      <dgm:prSet presAssocID="{54412905-AE0F-40B9-B2D8-275B0C211E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7869C-C067-44B0-B58C-DB57B77C13D0}" type="pres">
      <dgm:prSet presAssocID="{85A35FE0-0DB3-4CFC-B894-8DC7708E68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167A6-6922-4636-ADCE-5AB01C9A158C}" type="pres">
      <dgm:prSet presAssocID="{815B0971-6824-4EBA-B779-C92313B1D270}" presName="sibTrans" presStyleCnt="0"/>
      <dgm:spPr/>
    </dgm:pt>
    <dgm:pt modelId="{3DEC478A-C132-46D6-9C01-3A89106921E5}" type="pres">
      <dgm:prSet presAssocID="{8EB37B2C-5EE1-4A45-B60E-A1B9F24E0A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27BA5-EC55-448A-9333-8CF4CCDBF506}" type="pres">
      <dgm:prSet presAssocID="{4E71ACF4-5101-4CE8-BE87-ED28169E5C39}" presName="sibTrans" presStyleCnt="0"/>
      <dgm:spPr/>
    </dgm:pt>
    <dgm:pt modelId="{514DED81-9208-4A6F-9405-D691FE583939}" type="pres">
      <dgm:prSet presAssocID="{5A80616E-2292-493C-BE65-1B7B1EE35D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6E244A-5D4C-44AE-9380-1625803496C8}" srcId="{54412905-AE0F-40B9-B2D8-275B0C211E1E}" destId="{85A35FE0-0DB3-4CFC-B894-8DC7708E68A7}" srcOrd="0" destOrd="0" parTransId="{FDBF1ACC-EDDF-41D5-B26B-F27B57522EE0}" sibTransId="{815B0971-6824-4EBA-B779-C92313B1D270}"/>
    <dgm:cxn modelId="{C8A8F111-136B-462B-943B-85986BF54F18}" type="presOf" srcId="{5A80616E-2292-493C-BE65-1B7B1EE35DF9}" destId="{514DED81-9208-4A6F-9405-D691FE583939}" srcOrd="0" destOrd="0" presId="urn:microsoft.com/office/officeart/2005/8/layout/default"/>
    <dgm:cxn modelId="{BE2AE7A6-97B1-4A2C-A6EA-C3FCFD97C791}" type="presOf" srcId="{85A35FE0-0DB3-4CFC-B894-8DC7708E68A7}" destId="{5467869C-C067-44B0-B58C-DB57B77C13D0}" srcOrd="0" destOrd="0" presId="urn:microsoft.com/office/officeart/2005/8/layout/default"/>
    <dgm:cxn modelId="{621282DE-9D3F-4470-BBE3-392B6B2BD45A}" type="presOf" srcId="{54412905-AE0F-40B9-B2D8-275B0C211E1E}" destId="{905CEE5A-F6F3-4A08-BB03-6551D09AC53E}" srcOrd="0" destOrd="0" presId="urn:microsoft.com/office/officeart/2005/8/layout/default"/>
    <dgm:cxn modelId="{17122932-82FC-4A2C-A20C-CCB6D1B83A78}" type="presOf" srcId="{8EB37B2C-5EE1-4A45-B60E-A1B9F24E0AAD}" destId="{3DEC478A-C132-46D6-9C01-3A89106921E5}" srcOrd="0" destOrd="0" presId="urn:microsoft.com/office/officeart/2005/8/layout/default"/>
    <dgm:cxn modelId="{828EC793-B066-4F8F-8630-36CF0D796C78}" srcId="{54412905-AE0F-40B9-B2D8-275B0C211E1E}" destId="{8EB37B2C-5EE1-4A45-B60E-A1B9F24E0AAD}" srcOrd="1" destOrd="0" parTransId="{7297A678-330B-48EB-983A-FC54CFE965F6}" sibTransId="{4E71ACF4-5101-4CE8-BE87-ED28169E5C39}"/>
    <dgm:cxn modelId="{C2266F9E-B3AB-48C5-8DE0-B52E676795FD}" srcId="{54412905-AE0F-40B9-B2D8-275B0C211E1E}" destId="{5A80616E-2292-493C-BE65-1B7B1EE35DF9}" srcOrd="2" destOrd="0" parTransId="{1E89B2D6-3363-481D-95C4-CCCF6ACC5AA0}" sibTransId="{91055925-AF88-4C81-964B-0CE52D6C5A03}"/>
    <dgm:cxn modelId="{2C0BF85A-E45F-498B-A423-EBA1ADEE2BDD}" type="presParOf" srcId="{905CEE5A-F6F3-4A08-BB03-6551D09AC53E}" destId="{5467869C-C067-44B0-B58C-DB57B77C13D0}" srcOrd="0" destOrd="0" presId="urn:microsoft.com/office/officeart/2005/8/layout/default"/>
    <dgm:cxn modelId="{58798335-5A3A-42A6-BAFA-2F91BF99781B}" type="presParOf" srcId="{905CEE5A-F6F3-4A08-BB03-6551D09AC53E}" destId="{958167A6-6922-4636-ADCE-5AB01C9A158C}" srcOrd="1" destOrd="0" presId="urn:microsoft.com/office/officeart/2005/8/layout/default"/>
    <dgm:cxn modelId="{1485949E-BA2F-4EAB-AE75-7A6A00C30CB7}" type="presParOf" srcId="{905CEE5A-F6F3-4A08-BB03-6551D09AC53E}" destId="{3DEC478A-C132-46D6-9C01-3A89106921E5}" srcOrd="2" destOrd="0" presId="urn:microsoft.com/office/officeart/2005/8/layout/default"/>
    <dgm:cxn modelId="{331AED27-3491-4DD3-AE6B-7AA5470D81AF}" type="presParOf" srcId="{905CEE5A-F6F3-4A08-BB03-6551D09AC53E}" destId="{AA827BA5-EC55-448A-9333-8CF4CCDBF506}" srcOrd="3" destOrd="0" presId="urn:microsoft.com/office/officeart/2005/8/layout/default"/>
    <dgm:cxn modelId="{90CCC319-D1A7-4B0A-B930-E247B0CF6A59}" type="presParOf" srcId="{905CEE5A-F6F3-4A08-BB03-6551D09AC53E}" destId="{514DED81-9208-4A6F-9405-D691FE58393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ECDCFF-D6B2-44C7-9AA1-9D8B317E48E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FA1B53-0537-4696-BD40-286D9931F467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Плата за технологическое подключение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D60FD7-13A8-4F1F-8E38-5B751D9540CD}" type="parTrans" cxnId="{ACDAA023-150E-459C-A6BC-0DAC79313948}">
      <dgm:prSet/>
      <dgm:spPr/>
      <dgm:t>
        <a:bodyPr/>
        <a:lstStyle/>
        <a:p>
          <a:endParaRPr lang="ru-RU"/>
        </a:p>
      </dgm:t>
    </dgm:pt>
    <dgm:pt modelId="{5656D9DE-9370-4CC1-B063-D5D2736FBD57}" type="sibTrans" cxnId="{ACDAA023-150E-459C-A6BC-0DAC79313948}">
      <dgm:prSet/>
      <dgm:spPr/>
      <dgm:t>
        <a:bodyPr/>
        <a:lstStyle/>
        <a:p>
          <a:endParaRPr lang="ru-RU"/>
        </a:p>
      </dgm:t>
    </dgm:pt>
    <dgm:pt modelId="{667068FB-CCBF-483B-B1D0-33BC63EDCC67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параметры проекта газоснабжения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CF7F78-F8DC-4303-9696-C5CCE3B4B70E}" type="parTrans" cxnId="{17344C1F-1820-4775-BC28-418312178355}">
      <dgm:prSet/>
      <dgm:spPr>
        <a:solidFill>
          <a:srgbClr val="007381"/>
        </a:solidFill>
      </dgm:spPr>
      <dgm:t>
        <a:bodyPr/>
        <a:lstStyle/>
        <a:p>
          <a:endParaRPr lang="ru-RU"/>
        </a:p>
      </dgm:t>
    </dgm:pt>
    <dgm:pt modelId="{40C4A473-8F46-45BE-95DE-7C095114066E}" type="sibTrans" cxnId="{17344C1F-1820-4775-BC28-418312178355}">
      <dgm:prSet/>
      <dgm:spPr/>
      <dgm:t>
        <a:bodyPr/>
        <a:lstStyle/>
        <a:p>
          <a:endParaRPr lang="ru-RU"/>
        </a:p>
      </dgm:t>
    </dgm:pt>
    <dgm:pt modelId="{341A2D42-1221-4D16-8291-0AAED6311785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Стандартизированные тарифные ставки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1BFE9-CB16-468E-AFC0-205EEB3098C1}" type="parTrans" cxnId="{B9F992C0-0D7D-47B4-8174-D18D17254DF6}">
      <dgm:prSet/>
      <dgm:spPr>
        <a:solidFill>
          <a:srgbClr val="007381"/>
        </a:solidFill>
      </dgm:spPr>
      <dgm:t>
        <a:bodyPr/>
        <a:lstStyle/>
        <a:p>
          <a:endParaRPr lang="ru-RU"/>
        </a:p>
      </dgm:t>
    </dgm:pt>
    <dgm:pt modelId="{DCDA89B4-5B10-4E99-88C2-179F1BE8AB57}" type="sibTrans" cxnId="{B9F992C0-0D7D-47B4-8174-D18D17254DF6}">
      <dgm:prSet/>
      <dgm:spPr/>
      <dgm:t>
        <a:bodyPr/>
        <a:lstStyle/>
        <a:p>
          <a:endParaRPr lang="ru-RU"/>
        </a:p>
      </dgm:t>
    </dgm:pt>
    <dgm:pt modelId="{E0B66DCA-9FCF-4EE6-B939-A658A3C5096E}">
      <dgm:prSet/>
      <dgm:spPr/>
      <dgm:t>
        <a:bodyPr/>
        <a:lstStyle/>
        <a:p>
          <a:endParaRPr lang="ru-RU"/>
        </a:p>
      </dgm:t>
    </dgm:pt>
    <dgm:pt modelId="{B5B941E5-5061-4CE6-BF54-1869A6D536AD}" type="parTrans" cxnId="{8F657EAA-98FF-4A0A-9F2C-304A475937EE}">
      <dgm:prSet/>
      <dgm:spPr/>
      <dgm:t>
        <a:bodyPr/>
        <a:lstStyle/>
        <a:p>
          <a:endParaRPr lang="ru-RU"/>
        </a:p>
      </dgm:t>
    </dgm:pt>
    <dgm:pt modelId="{38083303-D4DE-4DFC-A556-0AACFCB36E25}" type="sibTrans" cxnId="{8F657EAA-98FF-4A0A-9F2C-304A475937EE}">
      <dgm:prSet/>
      <dgm:spPr/>
      <dgm:t>
        <a:bodyPr/>
        <a:lstStyle/>
        <a:p>
          <a:endParaRPr lang="ru-RU"/>
        </a:p>
      </dgm:t>
    </dgm:pt>
    <dgm:pt modelId="{8A0B9D14-E79B-4B6A-9BCA-CE7476105481}" type="pres">
      <dgm:prSet presAssocID="{AFECDCFF-D6B2-44C7-9AA1-9D8B317E48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4BC525-1E2D-4FB7-923C-8FFE277416B6}" type="pres">
      <dgm:prSet presAssocID="{16FA1B53-0537-4696-BD40-286D9931F467}" presName="centerShape" presStyleLbl="node0" presStyleIdx="0" presStyleCnt="1" custScaleX="124529"/>
      <dgm:spPr/>
      <dgm:t>
        <a:bodyPr/>
        <a:lstStyle/>
        <a:p>
          <a:endParaRPr lang="ru-RU"/>
        </a:p>
      </dgm:t>
    </dgm:pt>
    <dgm:pt modelId="{48DAE5E2-397C-421B-9740-3F8C8E21DFE8}" type="pres">
      <dgm:prSet presAssocID="{4DCF7F78-F8DC-4303-9696-C5CCE3B4B70E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7DF2C96A-5BDD-4371-BE90-CA43D6C1C53A}" type="pres">
      <dgm:prSet presAssocID="{667068FB-CCBF-483B-B1D0-33BC63EDCC6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53DE0-121C-4638-AC35-BE3F27DF8E1D}" type="pres">
      <dgm:prSet presAssocID="{0271BFE9-CB16-468E-AFC0-205EEB3098C1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92FB7BE7-CAD3-4487-8B5C-D5C8ADC26043}" type="pres">
      <dgm:prSet presAssocID="{341A2D42-1221-4D16-8291-0AAED631178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24C4B7-8728-4F20-8CD8-D0677970F8B5}" type="presOf" srcId="{667068FB-CCBF-483B-B1D0-33BC63EDCC67}" destId="{7DF2C96A-5BDD-4371-BE90-CA43D6C1C53A}" srcOrd="0" destOrd="0" presId="urn:microsoft.com/office/officeart/2005/8/layout/radial4"/>
    <dgm:cxn modelId="{ACDAA023-150E-459C-A6BC-0DAC79313948}" srcId="{AFECDCFF-D6B2-44C7-9AA1-9D8B317E48EA}" destId="{16FA1B53-0537-4696-BD40-286D9931F467}" srcOrd="0" destOrd="0" parTransId="{F1D60FD7-13A8-4F1F-8E38-5B751D9540CD}" sibTransId="{5656D9DE-9370-4CC1-B063-D5D2736FBD57}"/>
    <dgm:cxn modelId="{DA1A2D9E-A212-46A0-8292-A53C8C219C04}" type="presOf" srcId="{16FA1B53-0537-4696-BD40-286D9931F467}" destId="{4F4BC525-1E2D-4FB7-923C-8FFE277416B6}" srcOrd="0" destOrd="0" presId="urn:microsoft.com/office/officeart/2005/8/layout/radial4"/>
    <dgm:cxn modelId="{E62B7BCC-DDCA-46F3-A87B-639D00D97602}" type="presOf" srcId="{0271BFE9-CB16-468E-AFC0-205EEB3098C1}" destId="{9A153DE0-121C-4638-AC35-BE3F27DF8E1D}" srcOrd="0" destOrd="0" presId="urn:microsoft.com/office/officeart/2005/8/layout/radial4"/>
    <dgm:cxn modelId="{8A1E37CB-6302-4596-9BB1-8E5D1BE39779}" type="presOf" srcId="{AFECDCFF-D6B2-44C7-9AA1-9D8B317E48EA}" destId="{8A0B9D14-E79B-4B6A-9BCA-CE7476105481}" srcOrd="0" destOrd="0" presId="urn:microsoft.com/office/officeart/2005/8/layout/radial4"/>
    <dgm:cxn modelId="{7631353D-4901-4F71-BF32-8FE1F26433F2}" type="presOf" srcId="{4DCF7F78-F8DC-4303-9696-C5CCE3B4B70E}" destId="{48DAE5E2-397C-421B-9740-3F8C8E21DFE8}" srcOrd="0" destOrd="0" presId="urn:microsoft.com/office/officeart/2005/8/layout/radial4"/>
    <dgm:cxn modelId="{94F642E4-2139-4D03-BF2C-71D4AB4D3652}" type="presOf" srcId="{341A2D42-1221-4D16-8291-0AAED6311785}" destId="{92FB7BE7-CAD3-4487-8B5C-D5C8ADC26043}" srcOrd="0" destOrd="0" presId="urn:microsoft.com/office/officeart/2005/8/layout/radial4"/>
    <dgm:cxn modelId="{17344C1F-1820-4775-BC28-418312178355}" srcId="{16FA1B53-0537-4696-BD40-286D9931F467}" destId="{667068FB-CCBF-483B-B1D0-33BC63EDCC67}" srcOrd="0" destOrd="0" parTransId="{4DCF7F78-F8DC-4303-9696-C5CCE3B4B70E}" sibTransId="{40C4A473-8F46-45BE-95DE-7C095114066E}"/>
    <dgm:cxn modelId="{B9F992C0-0D7D-47B4-8174-D18D17254DF6}" srcId="{16FA1B53-0537-4696-BD40-286D9931F467}" destId="{341A2D42-1221-4D16-8291-0AAED6311785}" srcOrd="1" destOrd="0" parTransId="{0271BFE9-CB16-468E-AFC0-205EEB3098C1}" sibTransId="{DCDA89B4-5B10-4E99-88C2-179F1BE8AB57}"/>
    <dgm:cxn modelId="{8F657EAA-98FF-4A0A-9F2C-304A475937EE}" srcId="{AFECDCFF-D6B2-44C7-9AA1-9D8B317E48EA}" destId="{E0B66DCA-9FCF-4EE6-B939-A658A3C5096E}" srcOrd="1" destOrd="0" parTransId="{B5B941E5-5061-4CE6-BF54-1869A6D536AD}" sibTransId="{38083303-D4DE-4DFC-A556-0AACFCB36E25}"/>
    <dgm:cxn modelId="{3D7AF18A-C23E-4997-959A-509558F520F1}" type="presParOf" srcId="{8A0B9D14-E79B-4B6A-9BCA-CE7476105481}" destId="{4F4BC525-1E2D-4FB7-923C-8FFE277416B6}" srcOrd="0" destOrd="0" presId="urn:microsoft.com/office/officeart/2005/8/layout/radial4"/>
    <dgm:cxn modelId="{4887A66C-0B92-47A3-A2DE-CD52EC4A5337}" type="presParOf" srcId="{8A0B9D14-E79B-4B6A-9BCA-CE7476105481}" destId="{48DAE5E2-397C-421B-9740-3F8C8E21DFE8}" srcOrd="1" destOrd="0" presId="urn:microsoft.com/office/officeart/2005/8/layout/radial4"/>
    <dgm:cxn modelId="{366451FB-DE0B-4469-98DC-463AFDF592F0}" type="presParOf" srcId="{8A0B9D14-E79B-4B6A-9BCA-CE7476105481}" destId="{7DF2C96A-5BDD-4371-BE90-CA43D6C1C53A}" srcOrd="2" destOrd="0" presId="urn:microsoft.com/office/officeart/2005/8/layout/radial4"/>
    <dgm:cxn modelId="{E566D805-E292-42AE-B124-DD75B7A6CAC2}" type="presParOf" srcId="{8A0B9D14-E79B-4B6A-9BCA-CE7476105481}" destId="{9A153DE0-121C-4638-AC35-BE3F27DF8E1D}" srcOrd="3" destOrd="0" presId="urn:microsoft.com/office/officeart/2005/8/layout/radial4"/>
    <dgm:cxn modelId="{590BA128-BE29-483B-9B7E-16E6CB28B62F}" type="presParOf" srcId="{8A0B9D14-E79B-4B6A-9BCA-CE7476105481}" destId="{92FB7BE7-CAD3-4487-8B5C-D5C8ADC2604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31D9F9-F94D-4CCE-A145-9B82055014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2F9D59D-8E95-4463-ADDE-DD895EE5C769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«Основной абонент» - юридическое или физическое лицо, которое не оказывает услуги по транспортировке газа, владеющее на праве собственности или на ином законном основании объектом сети газораспределения и (или)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8B7D1-4F6C-4FCD-A598-24F0E8CCF57E}" type="parTrans" cxnId="{566A1E23-2E00-4B61-B332-BFF318FD119A}">
      <dgm:prSet/>
      <dgm:spPr/>
      <dgm:t>
        <a:bodyPr/>
        <a:lstStyle/>
        <a:p>
          <a:endParaRPr lang="ru-RU"/>
        </a:p>
      </dgm:t>
    </dgm:pt>
    <dgm:pt modelId="{79A84DB4-A0D7-4F8C-9D2E-01AE32A0B526}" type="sibTrans" cxnId="{566A1E23-2E00-4B61-B332-BFF318FD119A}">
      <dgm:prSet/>
      <dgm:spPr/>
      <dgm:t>
        <a:bodyPr/>
        <a:lstStyle/>
        <a:p>
          <a:endParaRPr lang="ru-RU"/>
        </a:p>
      </dgm:t>
    </dgm:pt>
    <dgm:pt modelId="{29CDC0AD-1F4F-4E1B-94CB-F317E3F43F5D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отсутствия документов, подтверждающих право собственности на сети газораспределения или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такие сети можно отнести к «бесхозяйным».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909C1-094F-438B-A787-562ECD028B2B}" type="parTrans" cxnId="{3CDA03FB-1E5E-4E68-A354-99D543BF1045}">
      <dgm:prSet/>
      <dgm:spPr/>
      <dgm:t>
        <a:bodyPr/>
        <a:lstStyle/>
        <a:p>
          <a:endParaRPr lang="ru-RU"/>
        </a:p>
      </dgm:t>
    </dgm:pt>
    <dgm:pt modelId="{EFA122CC-29C1-44C7-8AA0-A9738B380E46}" type="sibTrans" cxnId="{3CDA03FB-1E5E-4E68-A354-99D543BF1045}">
      <dgm:prSet/>
      <dgm:spPr/>
      <dgm:t>
        <a:bodyPr/>
        <a:lstStyle/>
        <a:p>
          <a:endParaRPr lang="ru-RU"/>
        </a:p>
      </dgm:t>
    </dgm:pt>
    <dgm:pt modelId="{A8178E30-BFB9-4115-9438-394E3BB78F6A}">
      <dgm:prSet phldrT="[Текст]" custT="1"/>
      <dgm:spPr>
        <a:solidFill>
          <a:srgbClr val="007381"/>
        </a:solidFill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Газораспределительная организация не может отказать в подключении заявителя, и в случае невозможности подключиться к сетям основного абонента (или бесхозяйным), газораспределительная организация должна выдать договор о подключении к своим сетям.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593741-B76D-4D20-BE81-EBD3E6BED400}" type="parTrans" cxnId="{DFAF1E8A-05E1-449E-ABB0-497754DA0255}">
      <dgm:prSet/>
      <dgm:spPr/>
      <dgm:t>
        <a:bodyPr/>
        <a:lstStyle/>
        <a:p>
          <a:endParaRPr lang="ru-RU"/>
        </a:p>
      </dgm:t>
    </dgm:pt>
    <dgm:pt modelId="{F9E698F5-29FA-4310-94DD-56B744AB47DB}" type="sibTrans" cxnId="{DFAF1E8A-05E1-449E-ABB0-497754DA0255}">
      <dgm:prSet/>
      <dgm:spPr/>
      <dgm:t>
        <a:bodyPr/>
        <a:lstStyle/>
        <a:p>
          <a:endParaRPr lang="ru-RU"/>
        </a:p>
      </dgm:t>
    </dgm:pt>
    <dgm:pt modelId="{C7D638B9-E57A-4E02-985A-0F29B1C1FEDC}" type="pres">
      <dgm:prSet presAssocID="{DA31D9F9-F94D-4CCE-A145-9B82055014B9}" presName="CompostProcess" presStyleCnt="0">
        <dgm:presLayoutVars>
          <dgm:dir/>
          <dgm:resizeHandles val="exact"/>
        </dgm:presLayoutVars>
      </dgm:prSet>
      <dgm:spPr/>
    </dgm:pt>
    <dgm:pt modelId="{F4FA1012-20E4-41EB-B411-3D6B59393D8F}" type="pres">
      <dgm:prSet presAssocID="{DA31D9F9-F94D-4CCE-A145-9B82055014B9}" presName="arrow" presStyleLbl="bgShp" presStyleIdx="0" presStyleCnt="1"/>
      <dgm:spPr>
        <a:solidFill>
          <a:srgbClr val="007381"/>
        </a:solidFill>
        <a:ln>
          <a:solidFill>
            <a:srgbClr val="007381"/>
          </a:solidFill>
        </a:ln>
      </dgm:spPr>
    </dgm:pt>
    <dgm:pt modelId="{01044769-8C51-4750-8A77-706291BE5752}" type="pres">
      <dgm:prSet presAssocID="{DA31D9F9-F94D-4CCE-A145-9B82055014B9}" presName="linearProcess" presStyleCnt="0"/>
      <dgm:spPr/>
    </dgm:pt>
    <dgm:pt modelId="{0CFFEE2F-9C8A-4ECB-8E1C-CC033964E521}" type="pres">
      <dgm:prSet presAssocID="{D2F9D59D-8E95-4463-ADDE-DD895EE5C769}" presName="textNode" presStyleLbl="node1" presStyleIdx="0" presStyleCnt="3" custScaleY="220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CD509-A9AB-4F8A-8EDC-FBFF33B69F21}" type="pres">
      <dgm:prSet presAssocID="{79A84DB4-A0D7-4F8C-9D2E-01AE32A0B526}" presName="sibTrans" presStyleCnt="0"/>
      <dgm:spPr/>
    </dgm:pt>
    <dgm:pt modelId="{CF4C376F-7883-4C9F-A09B-0FFF77B5A570}" type="pres">
      <dgm:prSet presAssocID="{29CDC0AD-1F4F-4E1B-94CB-F317E3F43F5D}" presName="textNode" presStyleLbl="node1" presStyleIdx="1" presStyleCnt="3" custScaleY="147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7E181-FF8C-4685-8EE8-2BBEE94D7914}" type="pres">
      <dgm:prSet presAssocID="{EFA122CC-29C1-44C7-8AA0-A9738B380E46}" presName="sibTrans" presStyleCnt="0"/>
      <dgm:spPr/>
    </dgm:pt>
    <dgm:pt modelId="{D4C70CCE-B40C-47CB-82ED-D2DB5FB51A16}" type="pres">
      <dgm:prSet presAssocID="{A8178E30-BFB9-4115-9438-394E3BB78F6A}" presName="textNode" presStyleLbl="node1" presStyleIdx="2" presStyleCnt="3" custScaleY="21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AF1E8A-05E1-449E-ABB0-497754DA0255}" srcId="{DA31D9F9-F94D-4CCE-A145-9B82055014B9}" destId="{A8178E30-BFB9-4115-9438-394E3BB78F6A}" srcOrd="2" destOrd="0" parTransId="{57593741-B76D-4D20-BE81-EBD3E6BED400}" sibTransId="{F9E698F5-29FA-4310-94DD-56B744AB47DB}"/>
    <dgm:cxn modelId="{2DA82196-352C-44F4-99BE-0D4E2472344C}" type="presOf" srcId="{A8178E30-BFB9-4115-9438-394E3BB78F6A}" destId="{D4C70CCE-B40C-47CB-82ED-D2DB5FB51A16}" srcOrd="0" destOrd="0" presId="urn:microsoft.com/office/officeart/2005/8/layout/hProcess9"/>
    <dgm:cxn modelId="{3CDA03FB-1E5E-4E68-A354-99D543BF1045}" srcId="{DA31D9F9-F94D-4CCE-A145-9B82055014B9}" destId="{29CDC0AD-1F4F-4E1B-94CB-F317E3F43F5D}" srcOrd="1" destOrd="0" parTransId="{E3F909C1-094F-438B-A787-562ECD028B2B}" sibTransId="{EFA122CC-29C1-44C7-8AA0-A9738B380E46}"/>
    <dgm:cxn modelId="{12D4D34F-57F7-429C-8DEF-58582495BB2D}" type="presOf" srcId="{DA31D9F9-F94D-4CCE-A145-9B82055014B9}" destId="{C7D638B9-E57A-4E02-985A-0F29B1C1FEDC}" srcOrd="0" destOrd="0" presId="urn:microsoft.com/office/officeart/2005/8/layout/hProcess9"/>
    <dgm:cxn modelId="{D0AF1C3C-3A6E-4350-8185-5D92D667E487}" type="presOf" srcId="{29CDC0AD-1F4F-4E1B-94CB-F317E3F43F5D}" destId="{CF4C376F-7883-4C9F-A09B-0FFF77B5A570}" srcOrd="0" destOrd="0" presId="urn:microsoft.com/office/officeart/2005/8/layout/hProcess9"/>
    <dgm:cxn modelId="{566A1E23-2E00-4B61-B332-BFF318FD119A}" srcId="{DA31D9F9-F94D-4CCE-A145-9B82055014B9}" destId="{D2F9D59D-8E95-4463-ADDE-DD895EE5C769}" srcOrd="0" destOrd="0" parTransId="{8E58B7D1-4F6C-4FCD-A598-24F0E8CCF57E}" sibTransId="{79A84DB4-A0D7-4F8C-9D2E-01AE32A0B526}"/>
    <dgm:cxn modelId="{651DA23B-1F4D-4F9D-8EBF-5DD8E1AB5DBD}" type="presOf" srcId="{D2F9D59D-8E95-4463-ADDE-DD895EE5C769}" destId="{0CFFEE2F-9C8A-4ECB-8E1C-CC033964E521}" srcOrd="0" destOrd="0" presId="urn:microsoft.com/office/officeart/2005/8/layout/hProcess9"/>
    <dgm:cxn modelId="{3790B561-F2D2-412A-B19B-695D1EDB2BEA}" type="presParOf" srcId="{C7D638B9-E57A-4E02-985A-0F29B1C1FEDC}" destId="{F4FA1012-20E4-41EB-B411-3D6B59393D8F}" srcOrd="0" destOrd="0" presId="urn:microsoft.com/office/officeart/2005/8/layout/hProcess9"/>
    <dgm:cxn modelId="{EEA11004-AFEB-480F-9071-780C87B55AC8}" type="presParOf" srcId="{C7D638B9-E57A-4E02-985A-0F29B1C1FEDC}" destId="{01044769-8C51-4750-8A77-706291BE5752}" srcOrd="1" destOrd="0" presId="urn:microsoft.com/office/officeart/2005/8/layout/hProcess9"/>
    <dgm:cxn modelId="{66B02137-617B-4B1C-95E6-35FB2942DE39}" type="presParOf" srcId="{01044769-8C51-4750-8A77-706291BE5752}" destId="{0CFFEE2F-9C8A-4ECB-8E1C-CC033964E521}" srcOrd="0" destOrd="0" presId="urn:microsoft.com/office/officeart/2005/8/layout/hProcess9"/>
    <dgm:cxn modelId="{B13EB1B1-1D59-4D12-8C43-30CF36617B48}" type="presParOf" srcId="{01044769-8C51-4750-8A77-706291BE5752}" destId="{199CD509-A9AB-4F8A-8EDC-FBFF33B69F21}" srcOrd="1" destOrd="0" presId="urn:microsoft.com/office/officeart/2005/8/layout/hProcess9"/>
    <dgm:cxn modelId="{66F42DB3-880F-45F7-BEC9-FF041E8A86DD}" type="presParOf" srcId="{01044769-8C51-4750-8A77-706291BE5752}" destId="{CF4C376F-7883-4C9F-A09B-0FFF77B5A570}" srcOrd="2" destOrd="0" presId="urn:microsoft.com/office/officeart/2005/8/layout/hProcess9"/>
    <dgm:cxn modelId="{3AB4A1E1-8B3B-40A5-8078-908009AF0DE3}" type="presParOf" srcId="{01044769-8C51-4750-8A77-706291BE5752}" destId="{C217E181-FF8C-4685-8EE8-2BBEE94D7914}" srcOrd="3" destOrd="0" presId="urn:microsoft.com/office/officeart/2005/8/layout/hProcess9"/>
    <dgm:cxn modelId="{D12808B6-3D9E-402C-9C44-C60C0BB2CA71}" type="presParOf" srcId="{01044769-8C51-4750-8A77-706291BE5752}" destId="{D4C70CCE-B40C-47CB-82ED-D2DB5FB51A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CB5B07-8EA7-4330-9B48-B866BFA01791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9E624F-880F-4268-9EB6-A6F0C7B5DBEA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газораспределительной организацией положения Правил подключения квалифицируется как нарушение статьи 9.21 КоАП.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8F5AB-944D-40DA-A1FA-B92DA597D6C4}" type="parTrans" cxnId="{22083BA2-AB14-4622-A8C4-96209D0A073D}">
      <dgm:prSet/>
      <dgm:spPr/>
      <dgm:t>
        <a:bodyPr/>
        <a:lstStyle/>
        <a:p>
          <a:endParaRPr lang="ru-RU"/>
        </a:p>
      </dgm:t>
    </dgm:pt>
    <dgm:pt modelId="{271280CB-1981-434A-8F4F-ABD7EBE8A8E6}" type="sibTrans" cxnId="{22083BA2-AB14-4622-A8C4-96209D0A073D}">
      <dgm:prSet/>
      <dgm:spPr/>
      <dgm:t>
        <a:bodyPr/>
        <a:lstStyle/>
        <a:p>
          <a:endParaRPr lang="ru-RU"/>
        </a:p>
      </dgm:t>
    </dgm:pt>
    <dgm:pt modelId="{BD1C961B-2CEB-4077-B0F1-8B0C095EBF9C}">
      <dgm:prSet phldrT="[Текст]" custT="1"/>
      <dgm:spPr/>
      <dgm:t>
        <a:bodyPr/>
        <a:lstStyle/>
        <a:p>
          <a:r>
            <a:rPr lang="ru-RU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Правил со стороны иного законного владельца сети газораспределения и (или) </a:t>
          </a:r>
          <a:r>
            <a:rPr lang="ru-RU" sz="15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не имеющего статус газораспределительной организации, к которой производится подключение (технологическое присоединение), не может быть квалифицировано по статье 9.21 </a:t>
          </a:r>
          <a:r>
            <a: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КоАП. 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CFED8-B384-44D4-9FCE-7BEE7B707493}" type="parTrans" cxnId="{64CABE33-C74C-455A-8BE5-93B95B41FFC5}">
      <dgm:prSet/>
      <dgm:spPr/>
      <dgm:t>
        <a:bodyPr/>
        <a:lstStyle/>
        <a:p>
          <a:endParaRPr lang="ru-RU"/>
        </a:p>
      </dgm:t>
    </dgm:pt>
    <dgm:pt modelId="{96B5A5FC-85A6-4283-AD47-846CFE9DD40C}" type="sibTrans" cxnId="{64CABE33-C74C-455A-8BE5-93B95B41FFC5}">
      <dgm:prSet/>
      <dgm:spPr/>
      <dgm:t>
        <a:bodyPr/>
        <a:lstStyle/>
        <a:p>
          <a:endParaRPr lang="ru-RU"/>
        </a:p>
      </dgm:t>
    </dgm:pt>
    <dgm:pt modelId="{57F8369F-7CE4-4612-B00C-3938FF958038}" type="pres">
      <dgm:prSet presAssocID="{76CB5B07-8EA7-4330-9B48-B866BFA0179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5BEE5F-493C-4D5F-BC6F-15B6D2F6AEF1}" type="pres">
      <dgm:prSet presAssocID="{76CB5B07-8EA7-4330-9B48-B866BFA01791}" presName="ribbon" presStyleLbl="node1" presStyleIdx="0" presStyleCnt="1"/>
      <dgm:spPr>
        <a:solidFill>
          <a:srgbClr val="007381"/>
        </a:solidFill>
      </dgm:spPr>
    </dgm:pt>
    <dgm:pt modelId="{E65ADA22-517F-4A42-A0B4-8E6A5B3D5787}" type="pres">
      <dgm:prSet presAssocID="{76CB5B07-8EA7-4330-9B48-B866BFA0179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8440-451E-4061-968D-87BDD8CAA94D}" type="pres">
      <dgm:prSet presAssocID="{76CB5B07-8EA7-4330-9B48-B866BFA0179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83BA2-AB14-4622-A8C4-96209D0A073D}" srcId="{76CB5B07-8EA7-4330-9B48-B866BFA01791}" destId="{719E624F-880F-4268-9EB6-A6F0C7B5DBEA}" srcOrd="0" destOrd="0" parTransId="{28D8F5AB-944D-40DA-A1FA-B92DA597D6C4}" sibTransId="{271280CB-1981-434A-8F4F-ABD7EBE8A8E6}"/>
    <dgm:cxn modelId="{2A475ADB-6040-4F3A-A004-9EC124EAE10F}" type="presOf" srcId="{76CB5B07-8EA7-4330-9B48-B866BFA01791}" destId="{57F8369F-7CE4-4612-B00C-3938FF958038}" srcOrd="0" destOrd="0" presId="urn:microsoft.com/office/officeart/2005/8/layout/arrow6"/>
    <dgm:cxn modelId="{0DF24B18-2DEC-4D4F-93BA-407BD3E1E8F7}" type="presOf" srcId="{719E624F-880F-4268-9EB6-A6F0C7B5DBEA}" destId="{E65ADA22-517F-4A42-A0B4-8E6A5B3D5787}" srcOrd="0" destOrd="0" presId="urn:microsoft.com/office/officeart/2005/8/layout/arrow6"/>
    <dgm:cxn modelId="{EA3287B2-3E41-4C30-A6A9-C9931881F1E1}" type="presOf" srcId="{BD1C961B-2CEB-4077-B0F1-8B0C095EBF9C}" destId="{57318440-451E-4061-968D-87BDD8CAA94D}" srcOrd="0" destOrd="0" presId="urn:microsoft.com/office/officeart/2005/8/layout/arrow6"/>
    <dgm:cxn modelId="{64CABE33-C74C-455A-8BE5-93B95B41FFC5}" srcId="{76CB5B07-8EA7-4330-9B48-B866BFA01791}" destId="{BD1C961B-2CEB-4077-B0F1-8B0C095EBF9C}" srcOrd="1" destOrd="0" parTransId="{31ECFED8-B384-44D4-9FCE-7BEE7B707493}" sibTransId="{96B5A5FC-85A6-4283-AD47-846CFE9DD40C}"/>
    <dgm:cxn modelId="{FDDAD24D-1936-4399-9587-A49CDCAF6330}" type="presParOf" srcId="{57F8369F-7CE4-4612-B00C-3938FF958038}" destId="{815BEE5F-493C-4D5F-BC6F-15B6D2F6AEF1}" srcOrd="0" destOrd="0" presId="urn:microsoft.com/office/officeart/2005/8/layout/arrow6"/>
    <dgm:cxn modelId="{11608FE3-2509-424E-AAFA-9BB640C16A01}" type="presParOf" srcId="{57F8369F-7CE4-4612-B00C-3938FF958038}" destId="{E65ADA22-517F-4A42-A0B4-8E6A5B3D5787}" srcOrd="1" destOrd="0" presId="urn:microsoft.com/office/officeart/2005/8/layout/arrow6"/>
    <dgm:cxn modelId="{5536041F-8FD8-41C2-BAA2-95305F24B648}" type="presParOf" srcId="{57F8369F-7CE4-4612-B00C-3938FF958038}" destId="{57318440-451E-4061-968D-87BDD8CAA94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87419-21D5-4C67-8FBC-5EA2FAB559EF}">
      <dsp:nvSpPr>
        <dsp:cNvPr id="0" name=""/>
        <dsp:cNvSpPr/>
      </dsp:nvSpPr>
      <dsp:spPr>
        <a:xfrm>
          <a:off x="0" y="1649230"/>
          <a:ext cx="12192000" cy="151200"/>
        </a:xfrm>
        <a:prstGeom prst="rect">
          <a:avLst/>
        </a:prstGeom>
        <a:solidFill>
          <a:srgbClr val="007381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E0777-35DE-4CF8-80C8-DFE0743DA2A6}">
      <dsp:nvSpPr>
        <dsp:cNvPr id="0" name=""/>
        <dsp:cNvSpPr/>
      </dsp:nvSpPr>
      <dsp:spPr>
        <a:xfrm>
          <a:off x="579834" y="70324"/>
          <a:ext cx="11608040" cy="1667466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«Фактическое присоединение» - комплекс технических мероприятий, обеспечивающих физическое соединение (контакт) сети газораспределения исполнителя или сети газораспределения и (или) сети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основного абонента с сетью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объекта капитального строительства заявителя с осуществлением пуска газа в газоиспользующее оборудование заявителя, а в случае присоединения объекта сети газораспределения к другой сети газораспределения - в сеть газораспределения заявителя.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233" y="151723"/>
        <a:ext cx="11445242" cy="1504668"/>
      </dsp:txXfrm>
    </dsp:sp>
    <dsp:sp modelId="{FDA2A4A9-99AF-451F-987C-C3537E35B974}">
      <dsp:nvSpPr>
        <dsp:cNvPr id="0" name=""/>
        <dsp:cNvSpPr/>
      </dsp:nvSpPr>
      <dsp:spPr>
        <a:xfrm>
          <a:off x="0" y="2800284"/>
          <a:ext cx="12192000" cy="151200"/>
        </a:xfrm>
        <a:prstGeom prst="rect">
          <a:avLst/>
        </a:prstGeom>
        <a:solidFill>
          <a:srgbClr val="007381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69759-1C1E-4FB9-81E1-691045E4AD0B}">
      <dsp:nvSpPr>
        <dsp:cNvPr id="0" name=""/>
        <dsp:cNvSpPr/>
      </dsp:nvSpPr>
      <dsp:spPr>
        <a:xfrm>
          <a:off x="579834" y="1832830"/>
          <a:ext cx="11608040" cy="1056014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«Исполнитель» - газораспределительная организация, владеющая на праве собственности или на ином законном основании сетью газораспределения, к которой планируется подключение (технологическое присоединение) объекта капитального строительства или сети газораспределения заявителей. 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384" y="1884380"/>
        <a:ext cx="11504940" cy="952914"/>
      </dsp:txXfrm>
    </dsp:sp>
    <dsp:sp modelId="{9A831A70-CAC2-4AFA-A2C6-8E76B2E6D1B7}">
      <dsp:nvSpPr>
        <dsp:cNvPr id="0" name=""/>
        <dsp:cNvSpPr/>
      </dsp:nvSpPr>
      <dsp:spPr>
        <a:xfrm>
          <a:off x="0" y="3601059"/>
          <a:ext cx="12192000" cy="151200"/>
        </a:xfrm>
        <a:prstGeom prst="rect">
          <a:avLst/>
        </a:prstGeom>
        <a:solidFill>
          <a:srgbClr val="007381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48BF7-A1B2-4BF6-8B56-85717BD477CC}">
      <dsp:nvSpPr>
        <dsp:cNvPr id="0" name=""/>
        <dsp:cNvSpPr/>
      </dsp:nvSpPr>
      <dsp:spPr>
        <a:xfrm>
          <a:off x="579834" y="2983884"/>
          <a:ext cx="11608040" cy="705734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«Точка подключения» - место соединение сети газораспределения исполнителя с сетью </a:t>
          </a:r>
          <a:r>
            <a:rPr lang="ru-RU" sz="20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газораспределения заявителя.</a:t>
          </a:r>
          <a:endParaRPr lang="ru-RU" sz="20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285" y="3018335"/>
        <a:ext cx="11539138" cy="636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7869C-C067-44B0-B58C-DB57B77C13D0}">
      <dsp:nvSpPr>
        <dsp:cNvPr id="0" name=""/>
        <dsp:cNvSpPr/>
      </dsp:nvSpPr>
      <dsp:spPr>
        <a:xfrm>
          <a:off x="0" y="685799"/>
          <a:ext cx="3809999" cy="2286000"/>
        </a:xfrm>
        <a:prstGeom prst="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Максимальный часовой расход газа газоиспользующего оборудования (далее - ГО) не превышает 20 куб. метров в час включительно с учетом расхода газа ГО, ранее подключенного, при условии, что расстояние от ГО до сети газораспределения газораспределительной организации, в которую подана заявка, с проектным рабочим давлением не более 0,3 Мпа, составляет не более 200 метров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85799"/>
        <a:ext cx="3809999" cy="2286000"/>
      </dsp:txXfrm>
    </dsp:sp>
    <dsp:sp modelId="{3DEC478A-C132-46D6-9C01-3A89106921E5}">
      <dsp:nvSpPr>
        <dsp:cNvPr id="0" name=""/>
        <dsp:cNvSpPr/>
      </dsp:nvSpPr>
      <dsp:spPr>
        <a:xfrm>
          <a:off x="4191000" y="685799"/>
          <a:ext cx="3809999" cy="2286000"/>
        </a:xfrm>
        <a:prstGeom prst="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Максимальный часовой расход газа газоиспользующего оборудования которых составляет менее 500 куб. метров в час и (или) проектное рабочее давление в присоединяемом газопроводе менее 0,6 МПа включительно, и (или) указанная сеть газораспределения пролегает по территории не более чем одного муниципального образования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685799"/>
        <a:ext cx="3809999" cy="2286000"/>
      </dsp:txXfrm>
    </dsp:sp>
    <dsp:sp modelId="{514DED81-9208-4A6F-9405-D691FE583939}">
      <dsp:nvSpPr>
        <dsp:cNvPr id="0" name=""/>
        <dsp:cNvSpPr/>
      </dsp:nvSpPr>
      <dsp:spPr>
        <a:xfrm>
          <a:off x="8382000" y="685799"/>
          <a:ext cx="3809999" cy="2286000"/>
        </a:xfrm>
        <a:prstGeom prst="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Максимальный часовой расход газа газоиспользующего оборудования которых составляет менее 500 куб. метров в час и (или) проектное рабочее давление в присоединяемом газопроводе менее 0,6 МПа включительно, и (или) указанная сеть газораспределения пролегает по территории двух и более муниципальных образований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2000" y="685799"/>
        <a:ext cx="3809999" cy="228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BC525-1E2D-4FB7-923C-8FFE277416B6}">
      <dsp:nvSpPr>
        <dsp:cNvPr id="0" name=""/>
        <dsp:cNvSpPr/>
      </dsp:nvSpPr>
      <dsp:spPr>
        <a:xfrm>
          <a:off x="4670854" y="1450579"/>
          <a:ext cx="2850291" cy="2288857"/>
        </a:xfrm>
        <a:prstGeom prst="ellipse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Плата за технологическое подключение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88269" y="1785774"/>
        <a:ext cx="2015461" cy="1618467"/>
      </dsp:txXfrm>
    </dsp:sp>
    <dsp:sp modelId="{48DAE5E2-397C-421B-9740-3F8C8E21DFE8}">
      <dsp:nvSpPr>
        <dsp:cNvPr id="0" name=""/>
        <dsp:cNvSpPr/>
      </dsp:nvSpPr>
      <dsp:spPr>
        <a:xfrm rot="12900000">
          <a:off x="3487977" y="1003686"/>
          <a:ext cx="1602374" cy="652324"/>
        </a:xfrm>
        <a:prstGeom prst="leftArrow">
          <a:avLst>
            <a:gd name="adj1" fmla="val 60000"/>
            <a:gd name="adj2" fmla="val 50000"/>
          </a:avLst>
        </a:prstGeom>
        <a:solidFill>
          <a:srgbClr val="00738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2C96A-5BDD-4371-BE90-CA43D6C1C53A}">
      <dsp:nvSpPr>
        <dsp:cNvPr id="0" name=""/>
        <dsp:cNvSpPr/>
      </dsp:nvSpPr>
      <dsp:spPr>
        <a:xfrm>
          <a:off x="2545663" y="540"/>
          <a:ext cx="2174414" cy="1739531"/>
        </a:xfrm>
        <a:prstGeom prst="roundRect">
          <a:avLst>
            <a:gd name="adj" fmla="val 10000"/>
          </a:avLst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параметры проекта газоснабжения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6612" y="51489"/>
        <a:ext cx="2072516" cy="1637633"/>
      </dsp:txXfrm>
    </dsp:sp>
    <dsp:sp modelId="{9A153DE0-121C-4638-AC35-BE3F27DF8E1D}">
      <dsp:nvSpPr>
        <dsp:cNvPr id="0" name=""/>
        <dsp:cNvSpPr/>
      </dsp:nvSpPr>
      <dsp:spPr>
        <a:xfrm rot="19500000">
          <a:off x="7101648" y="1003686"/>
          <a:ext cx="1602374" cy="652324"/>
        </a:xfrm>
        <a:prstGeom prst="leftArrow">
          <a:avLst>
            <a:gd name="adj1" fmla="val 60000"/>
            <a:gd name="adj2" fmla="val 50000"/>
          </a:avLst>
        </a:prstGeom>
        <a:solidFill>
          <a:srgbClr val="00738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B7BE7-CAD3-4487-8B5C-D5C8ADC26043}">
      <dsp:nvSpPr>
        <dsp:cNvPr id="0" name=""/>
        <dsp:cNvSpPr/>
      </dsp:nvSpPr>
      <dsp:spPr>
        <a:xfrm>
          <a:off x="7471922" y="540"/>
          <a:ext cx="2174414" cy="1739531"/>
        </a:xfrm>
        <a:prstGeom prst="roundRect">
          <a:avLst>
            <a:gd name="adj" fmla="val 10000"/>
          </a:avLst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Стандартизированные тарифные ставки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2871" y="51489"/>
        <a:ext cx="2072516" cy="1637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A1012-20E4-41EB-B411-3D6B59393D8F}">
      <dsp:nvSpPr>
        <dsp:cNvPr id="0" name=""/>
        <dsp:cNvSpPr/>
      </dsp:nvSpPr>
      <dsp:spPr>
        <a:xfrm>
          <a:off x="914399" y="0"/>
          <a:ext cx="10363200" cy="3822358"/>
        </a:xfrm>
        <a:prstGeom prst="rightArrow">
          <a:avLst/>
        </a:prstGeom>
        <a:solidFill>
          <a:srgbClr val="007381"/>
        </a:solidFill>
        <a:ln>
          <a:solidFill>
            <a:srgbClr val="00738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FEE2F-9C8A-4ECB-8E1C-CC033964E521}">
      <dsp:nvSpPr>
        <dsp:cNvPr id="0" name=""/>
        <dsp:cNvSpPr/>
      </dsp:nvSpPr>
      <dsp:spPr>
        <a:xfrm>
          <a:off x="267282" y="222423"/>
          <a:ext cx="3575058" cy="3377511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«Основной абонент» - юридическое или физическое лицо, которое не оказывает услуги по транспортировке газа, владеющее на праве собственности или на ином законном основании объектом сети газораспределения и (или)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158" y="387299"/>
        <a:ext cx="3245306" cy="3047759"/>
      </dsp:txXfrm>
    </dsp:sp>
    <dsp:sp modelId="{CF4C376F-7883-4C9F-A09B-0FFF77B5A570}">
      <dsp:nvSpPr>
        <dsp:cNvPr id="0" name=""/>
        <dsp:cNvSpPr/>
      </dsp:nvSpPr>
      <dsp:spPr>
        <a:xfrm>
          <a:off x="4308470" y="782597"/>
          <a:ext cx="3575058" cy="2257163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отсутствия документов, подтверждающих право собственности на сети газораспределения или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такие сети можно отнести к «бесхозяйным».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8656" y="892783"/>
        <a:ext cx="3354686" cy="2036791"/>
      </dsp:txXfrm>
    </dsp:sp>
    <dsp:sp modelId="{D4C70CCE-B40C-47CB-82ED-D2DB5FB51A16}">
      <dsp:nvSpPr>
        <dsp:cNvPr id="0" name=""/>
        <dsp:cNvSpPr/>
      </dsp:nvSpPr>
      <dsp:spPr>
        <a:xfrm>
          <a:off x="8349658" y="255371"/>
          <a:ext cx="3575058" cy="3311614"/>
        </a:xfrm>
        <a:prstGeom prst="roundRect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Газораспределительная организация не может отказать в подключении заявителя, и в случае невозможности подключиться к сетям основного абонента (или бесхозяйным), газораспределительная организация должна выдать договор о подключении к своим сетям.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11318" y="417031"/>
        <a:ext cx="3251738" cy="2988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BEE5F-493C-4D5F-BC6F-15B6D2F6AEF1}">
      <dsp:nvSpPr>
        <dsp:cNvPr id="0" name=""/>
        <dsp:cNvSpPr/>
      </dsp:nvSpPr>
      <dsp:spPr>
        <a:xfrm>
          <a:off x="1348945" y="0"/>
          <a:ext cx="9494110" cy="3797644"/>
        </a:xfrm>
        <a:prstGeom prst="leftRightRibbon">
          <a:avLst/>
        </a:prstGeom>
        <a:solidFill>
          <a:srgbClr val="0073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ADA22-517F-4A42-A0B4-8E6A5B3D5787}">
      <dsp:nvSpPr>
        <dsp:cNvPr id="0" name=""/>
        <dsp:cNvSpPr/>
      </dsp:nvSpPr>
      <dsp:spPr>
        <a:xfrm>
          <a:off x="2488238" y="664587"/>
          <a:ext cx="3133056" cy="18608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газораспределительной организацией положения Правил подключения квалифицируется как нарушение статьи 9.21 КоАП.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8238" y="664587"/>
        <a:ext cx="3133056" cy="1860845"/>
      </dsp:txXfrm>
    </dsp:sp>
    <dsp:sp modelId="{57318440-451E-4061-968D-87BDD8CAA94D}">
      <dsp:nvSpPr>
        <dsp:cNvPr id="0" name=""/>
        <dsp:cNvSpPr/>
      </dsp:nvSpPr>
      <dsp:spPr>
        <a:xfrm>
          <a:off x="6096000" y="1272210"/>
          <a:ext cx="3702702" cy="18608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Правил со стороны иного законного владельца сети газораспределения и (или) </a:t>
          </a:r>
          <a:r>
            <a:rPr lang="ru-RU" sz="15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газопотребления</a:t>
          </a:r>
          <a:r>
            <a:rPr lang="ru-RU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не имеющего статус газораспределительной организации, к которой производится подключение (технологическое присоединение), не может быть квалифицировано по статье 9.21 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КоАП. 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6000" y="1272210"/>
        <a:ext cx="3702702" cy="1860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0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6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1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4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6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6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5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8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3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0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54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02EA-73DA-4ADB-9440-227DDB6B886D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BA61-4D26-456A-968E-96FB6DE5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8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37D0925441E374DC7A0C45593A62933B8DFFC4E44B002E5A31770675ADFB1D672299CA5FD5D14F08c2V8J" TargetMode="External"/><Relationship Id="rId5" Type="http://schemas.openxmlformats.org/officeDocument/2006/relationships/hyperlink" Target="consultantplus://offline/ref=37D0925441E374DC7A0C45593A62933B8FFAC6E049082E5A31770675ADFB1D672299CA5FD5D14F08c2VAJ" TargetMode="External"/><Relationship Id="rId4" Type="http://schemas.openxmlformats.org/officeDocument/2006/relationships/hyperlink" Target="consultantplus://offline/ref=37D0925441E374DC7A0C45593A62933B8CF6C3ED4C012E5A31770675ADFB1D672299CA5FD5D14F08c2VDJ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46" y="6096000"/>
            <a:ext cx="12202346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82" y="2250467"/>
            <a:ext cx="1219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действующего законодательства в области подключения (технологического присоединения) объектов капитального строительства к сетям газораспределения и практика привлечения лиц к административной ответственности по статье 9.21 КоАП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260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89405" y="14041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9523" y="-65904"/>
            <a:ext cx="9679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выдаче технических условий в связи с наличием основного абонента, либо бесхозяйных сетей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10928582"/>
              </p:ext>
            </p:extLst>
          </p:nvPr>
        </p:nvGraphicFramePr>
        <p:xfrm>
          <a:off x="0" y="2273643"/>
          <a:ext cx="12192000" cy="3822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512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7297" y="-57666"/>
            <a:ext cx="9514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нарушений Правил со стороны газораспределительных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30857812"/>
              </p:ext>
            </p:extLst>
          </p:nvPr>
        </p:nvGraphicFramePr>
        <p:xfrm>
          <a:off x="0" y="2298357"/>
          <a:ext cx="12192000" cy="3797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75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306287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3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000" b="1" dirty="0">
              <a:solidFill>
                <a:srgbClr val="0073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538992"/>
            <a:ext cx="12198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– начальник отдела информационно-аналитического и взаимодействия с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олномочным представителем Президента РФ</a:t>
            </a:r>
          </a:p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Батурин Сергей Владимирович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853423" y="4300110"/>
            <a:ext cx="9019623" cy="2256071"/>
            <a:chOff x="179112" y="2200907"/>
            <a:chExt cx="9019623" cy="225607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121818" y="2200907"/>
              <a:ext cx="2832497" cy="10508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179112" y="3406122"/>
              <a:ext cx="9019623" cy="1050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Транспортировка газа по газопроводам</a:t>
              </a: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4103716" y="2404484"/>
            <a:ext cx="3560619" cy="3239857"/>
          </a:xfrm>
          <a:prstGeom prst="round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44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7199" y="2310630"/>
            <a:ext cx="11820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Действующие правила и порядок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подключения (технологического присоединения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сетям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газопотребления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3141627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Правила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подключения (технологического присоединения) объектов капитального строительства к сетям газораспределения, утвержденные постановлением Правительства Российской Федерации от 30.12.2013 N 1314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Положение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обеспечении доступа организаций к местным газораспределительным сетям, утвержденное постановлением Правительства Российской Федерации от 24.11.1998 N 1370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Правила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определения и предоставления технических условий подключения объекта капитального строительства к сетям инженерно-технического обеспечения, утвержденные постановлением Правительства Российской Федерации от 13.02.2006 N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21666" y="461395"/>
            <a:ext cx="47716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понятий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58643567"/>
              </p:ext>
            </p:extLst>
          </p:nvPr>
        </p:nvGraphicFramePr>
        <p:xfrm>
          <a:off x="0" y="2273417"/>
          <a:ext cx="12192000" cy="382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73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94116912"/>
              </p:ext>
            </p:extLst>
          </p:nvPr>
        </p:nvGraphicFramePr>
        <p:xfrm>
          <a:off x="0" y="2331309"/>
          <a:ext cx="1219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4162" y="378941"/>
            <a:ext cx="6861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категории потребителей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34962" y="197707"/>
            <a:ext cx="9457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установления платы по индивидуальному проекту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93332988"/>
              </p:ext>
            </p:extLst>
          </p:nvPr>
        </p:nvGraphicFramePr>
        <p:xfrm>
          <a:off x="0" y="2281881"/>
          <a:ext cx="12192000" cy="3739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427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8596" y="460638"/>
            <a:ext cx="8845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выдаче технических условий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2378326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снованием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отказа в выдаче технических условий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отсутствие технической возможности подключения (технологического присоединения) объекта капитального строительства к сети газораспределения исполнителя, в том числе при отсутствии пропускной способности технологически связанных с сетью газораспределения исполнителя сетей газораспределения и газотранспортной системы, за исключением случаев, когда устранение этих ограничений учтено в инвестиционных программах исполнителя или иных инвестиционных программах в текущем календарном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39718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983" cy="38141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1"/>
            <a:ext cx="12202346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388973"/>
            <a:ext cx="1219898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информирование заявителя об отсутствии технической возможности подключения (технологического присоединения) объекта капитального строительства к сети газораспределения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мотивированным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мотивированном отказе должна быть указана причина отказа в подключении (полная загрузка существующих сетей, не позволяющая подключать новых потребителей, отсутствие инвестиционных программ для развития существующих сетей).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560" y="4061254"/>
            <a:ext cx="9069859" cy="2034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26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706</Words>
  <Application>Microsoft Office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 Алексеевич</dc:creator>
  <cp:lastModifiedBy>Батурин Сергей Владимирович</cp:lastModifiedBy>
  <cp:revision>57</cp:revision>
  <dcterms:created xsi:type="dcterms:W3CDTF">2018-09-14T11:26:30Z</dcterms:created>
  <dcterms:modified xsi:type="dcterms:W3CDTF">2018-12-14T07:53:10Z</dcterms:modified>
</cp:coreProperties>
</file>